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1" r:id="rId2"/>
    <p:sldId id="264" r:id="rId3"/>
    <p:sldId id="265" r:id="rId4"/>
    <p:sldId id="270" r:id="rId5"/>
    <p:sldId id="267" r:id="rId6"/>
    <p:sldId id="269" r:id="rId7"/>
    <p:sldId id="271" r:id="rId8"/>
    <p:sldId id="272" r:id="rId9"/>
    <p:sldId id="273" r:id="rId10"/>
    <p:sldId id="274" r:id="rId11"/>
    <p:sldId id="287" r:id="rId12"/>
    <p:sldId id="275" r:id="rId13"/>
    <p:sldId id="278" r:id="rId14"/>
    <p:sldId id="279" r:id="rId15"/>
    <p:sldId id="280" r:id="rId16"/>
    <p:sldId id="276" r:id="rId17"/>
    <p:sldId id="277" r:id="rId18"/>
    <p:sldId id="281" r:id="rId19"/>
    <p:sldId id="282" r:id="rId20"/>
    <p:sldId id="283" r:id="rId21"/>
    <p:sldId id="284" r:id="rId22"/>
    <p:sldId id="285" r:id="rId23"/>
    <p:sldId id="286" r:id="rId24"/>
    <p:sldId id="257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94662" autoAdjust="0"/>
  </p:normalViewPr>
  <p:slideViewPr>
    <p:cSldViewPr>
      <p:cViewPr varScale="1">
        <p:scale>
          <a:sx n="91" d="100"/>
          <a:sy n="91" d="100"/>
        </p:scale>
        <p:origin x="1224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5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87653-C799-4A19-9CDF-6FB442FCA35D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802A6-F5C0-4358-8ED2-962ADD77CF64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2134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2191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3870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531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868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6948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8939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44568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5744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901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75396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7539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7C006-EFAF-42F7-9812-C32D30239F8E}" type="datetimeFigureOut">
              <a:rPr lang="en-IN" smtClean="0"/>
              <a:pPr/>
              <a:t>04-03-2024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0482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512" y="2204864"/>
            <a:ext cx="8856984" cy="147002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INT247</a:t>
            </a:r>
            <a:b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</a:br>
            <a:r>
              <a:rPr lang="en-US" sz="40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Machine Learning Foundations</a:t>
            </a:r>
            <a:endParaRPr lang="en-IN" sz="5400" dirty="0">
              <a:solidFill>
                <a:schemeClr val="tx2">
                  <a:lumMod val="50000"/>
                </a:schemeClr>
              </a:solidFill>
              <a:latin typeface="Broadway" pitchFamily="82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397229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4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1043608" y="378904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822852" y="3918247"/>
            <a:ext cx="2049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Lecture #5.0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043608" y="4379912"/>
            <a:ext cx="7056784" cy="1752600"/>
          </a:xfrm>
        </p:spPr>
        <p:txBody>
          <a:bodyPr/>
          <a:lstStyle/>
          <a:p>
            <a:r>
              <a:rPr lang="en-IN" b="1" dirty="0"/>
              <a:t>Normalization and Feature Scaling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6802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9293963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784976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Sparse Solution With L1 Regularization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14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𝑳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𝟏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:</m:t>
                      </m:r>
                      <m:d>
                        <m:dPr>
                          <m:begChr m:val="|"/>
                          <m:endChr m:val="|"/>
                          <m:ctrl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IN" sz="28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sz="2800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𝒘</m:t>
                              </m:r>
                            </m:e>
                          </m:d>
                        </m:e>
                      </m:d>
                      <m:r>
                        <a:rPr lang="en-IN" sz="2800" b="1" i="1" baseline="-25000" smtClean="0">
                          <a:solidFill>
                            <a:srgbClr val="FF0000"/>
                          </a:solidFill>
                          <a:latin typeface="Cambria Math"/>
                        </a:rPr>
                        <m:t>𝟏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𝒋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=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𝟏</m:t>
                          </m:r>
                        </m:sub>
                        <m:sup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</m:t>
                          </m:r>
                        </m:sup>
                        <m:e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|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𝒘𝒋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IN" sz="2800" b="1" dirty="0">
                  <a:solidFill>
                    <a:srgbClr val="FF0000"/>
                  </a:solidFill>
                </a:endParaRPr>
              </a:p>
              <a:p>
                <a:r>
                  <a:rPr lang="en-IN" sz="2800" b="1" dirty="0">
                    <a:solidFill>
                      <a:srgbClr val="FF0000"/>
                    </a:solidFill>
                  </a:rPr>
                  <a:t>L1 regularization yields sparse feature vectors.</a:t>
                </a:r>
              </a:p>
              <a:p>
                <a:r>
                  <a:rPr lang="en-IN" sz="2800" b="1" dirty="0" err="1">
                    <a:solidFill>
                      <a:srgbClr val="FF0000"/>
                    </a:solidFill>
                  </a:rPr>
                  <a:t>Sparsity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 is useful if dataset is high dimensional with many irrelevant features.</a:t>
                </a:r>
              </a:p>
              <a:p>
                <a:r>
                  <a:rPr lang="en-IN" sz="2800" b="1" dirty="0">
                    <a:solidFill>
                      <a:srgbClr val="FF0000"/>
                    </a:solidFill>
                  </a:rPr>
                  <a:t>L1 penalty is the sum of the absolute weight coefficients. </a:t>
                </a:r>
              </a:p>
              <a:p>
                <a:endParaRPr lang="en-IN" sz="28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Content Placeholder 1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  <a:blipFill rotWithShape="1">
                <a:blip r:embed="rId5"/>
                <a:stretch>
                  <a:fillRect l="-1215" r="-209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3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8702707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784976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Sparse Solution With L2 Regularization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14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𝑳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𝟐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:</m:t>
                      </m:r>
                      <m:d>
                        <m:dPr>
                          <m:begChr m:val="|"/>
                          <m:endChr m:val="|"/>
                          <m:ctrl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IN" sz="28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sz="2800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𝒘</m:t>
                              </m:r>
                            </m:e>
                          </m:d>
                        </m:e>
                      </m:d>
                      <m:r>
                        <a:rPr lang="en-IN" sz="2800" b="1" i="1" baseline="-25000" smtClean="0">
                          <a:solidFill>
                            <a:srgbClr val="FF0000"/>
                          </a:solidFill>
                          <a:latin typeface="Cambria Math"/>
                        </a:rPr>
                        <m:t>𝟏</m:t>
                      </m:r>
                      <m:r>
                        <a:rPr lang="en-IN" sz="2800" b="1" i="1" baseline="30000">
                          <a:solidFill>
                            <a:srgbClr val="FF0000"/>
                          </a:solidFill>
                          <a:latin typeface="Cambria Math"/>
                        </a:rPr>
                        <m:t>𝟐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𝒋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=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𝟏</m:t>
                          </m:r>
                        </m:sub>
                        <m:sup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</m:t>
                          </m:r>
                        </m:sup>
                        <m:e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|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𝒘𝒋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|</m:t>
                          </m:r>
                        </m:e>
                      </m:nary>
                      <m:r>
                        <a:rPr lang="en-IN" sz="2800" b="1" i="1" baseline="30000" smtClean="0">
                          <a:solidFill>
                            <a:srgbClr val="FF0000"/>
                          </a:solidFill>
                          <a:latin typeface="Cambria Math"/>
                        </a:rPr>
                        <m:t>𝟐</m:t>
                      </m:r>
                    </m:oMath>
                  </m:oMathPara>
                </a14:m>
                <a:endParaRPr lang="en-IN" sz="2800" b="1" baseline="30000" dirty="0">
                  <a:solidFill>
                    <a:srgbClr val="FF0000"/>
                  </a:solidFill>
                </a:endParaRPr>
              </a:p>
              <a:p>
                <a:r>
                  <a:rPr lang="en-IN" sz="2800" b="1" dirty="0">
                    <a:solidFill>
                      <a:srgbClr val="FF0000"/>
                    </a:solidFill>
                  </a:rPr>
                  <a:t>L2 penalty is the sum of the square of weights.</a:t>
                </a:r>
              </a:p>
              <a:p>
                <a:endParaRPr lang="en-IN" sz="2800" b="1" dirty="0">
                  <a:solidFill>
                    <a:srgbClr val="FF0000"/>
                  </a:solidFill>
                </a:endParaRPr>
              </a:p>
              <a:p>
                <a:endParaRPr lang="en-IN" sz="28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Content Placeholder 1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  <a:blipFill rotWithShape="1">
                <a:blip r:embed="rId5"/>
                <a:stretch>
                  <a:fillRect l="-121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249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3912197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Sequential Feature Selection Algorithms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036496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Family of greedy search algorithms.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Reduce an initial d-dimensional feature space into k-dimensional feature sub-space where k&lt;d.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Automatically select a subset of features that are most relevant to the problem.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49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320061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Sequential Forward Selection (SFS) </a:t>
            </a:r>
            <a:r>
              <a:rPr lang="en-IN" sz="4000" dirty="0" err="1">
                <a:solidFill>
                  <a:srgbClr val="C00000"/>
                </a:solidFill>
              </a:rPr>
              <a:t>Algo</a:t>
            </a:r>
            <a:r>
              <a:rPr lang="en-IN" sz="4000" dirty="0">
                <a:solidFill>
                  <a:srgbClr val="C00000"/>
                </a:solidFill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14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IN" b="1" dirty="0">
                    <a:solidFill>
                      <a:srgbClr val="FF0000"/>
                    </a:solidFill>
                  </a:rPr>
                  <a:t>SFS is the simplest greedy search algorithm.</a:t>
                </a:r>
              </a:p>
              <a:p>
                <a:pPr lvl="1"/>
                <a:r>
                  <a:rPr lang="en-IN" b="1" dirty="0">
                    <a:solidFill>
                      <a:srgbClr val="FF0000"/>
                    </a:solidFill>
                  </a:rPr>
                  <a:t>Starting from the empty set, sequentially add the features x+ that maximizes J(</a:t>
                </a:r>
                <a:r>
                  <a:rPr lang="en-IN" b="1" dirty="0" err="1">
                    <a:solidFill>
                      <a:srgbClr val="FF0000"/>
                    </a:solidFill>
                  </a:rPr>
                  <a:t>Y</a:t>
                </a:r>
                <a:r>
                  <a:rPr lang="en-IN" b="1" baseline="-25000" dirty="0" err="1">
                    <a:solidFill>
                      <a:srgbClr val="FF0000"/>
                    </a:solidFill>
                  </a:rPr>
                  <a:t>k</a:t>
                </a:r>
                <a:r>
                  <a:rPr lang="en-IN" b="1" dirty="0" err="1">
                    <a:solidFill>
                      <a:srgbClr val="FF0000"/>
                    </a:solidFill>
                  </a:rPr>
                  <a:t>+x</a:t>
                </a:r>
                <a:r>
                  <a:rPr lang="en-IN" b="1" baseline="30000" dirty="0">
                    <a:solidFill>
                      <a:srgbClr val="FF0000"/>
                    </a:solidFill>
                  </a:rPr>
                  <a:t>+</a:t>
                </a:r>
                <a:r>
                  <a:rPr lang="en-IN" b="1" dirty="0">
                    <a:solidFill>
                      <a:srgbClr val="FF0000"/>
                    </a:solidFill>
                  </a:rPr>
                  <a:t>) when combined with the features </a:t>
                </a:r>
                <a:r>
                  <a:rPr lang="en-IN" b="1" dirty="0" err="1">
                    <a:solidFill>
                      <a:srgbClr val="FF0000"/>
                    </a:solidFill>
                  </a:rPr>
                  <a:t>Y</a:t>
                </a:r>
                <a:r>
                  <a:rPr lang="en-IN" b="1" baseline="-25000" dirty="0" err="1">
                    <a:solidFill>
                      <a:srgbClr val="FF0000"/>
                    </a:solidFill>
                  </a:rPr>
                  <a:t>k</a:t>
                </a:r>
                <a:r>
                  <a:rPr lang="en-IN" b="1" dirty="0">
                    <a:solidFill>
                      <a:srgbClr val="FF0000"/>
                    </a:solidFill>
                  </a:rPr>
                  <a:t>that have already been selected.</a:t>
                </a:r>
              </a:p>
              <a:p>
                <a:pPr marL="1257300" lvl="2" indent="-342900">
                  <a:buFont typeface="+mj-lt"/>
                  <a:buAutoNum type="arabicPeriod"/>
                </a:pPr>
                <a:r>
                  <a:rPr lang="en-IN" sz="2800" b="1" dirty="0">
                    <a:solidFill>
                      <a:srgbClr val="FF0000"/>
                    </a:solidFill>
                  </a:rPr>
                  <a:t>Start with the empty set Y</a:t>
                </a:r>
                <a:r>
                  <a:rPr lang="en-IN" sz="2800" b="1" baseline="-25000" dirty="0">
                    <a:solidFill>
                      <a:srgbClr val="FF0000"/>
                    </a:solidFill>
                  </a:rPr>
                  <a:t>0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={</a:t>
                </a:r>
                <a14:m>
                  <m:oMath xmlns:m="http://schemas.openxmlformats.org/officeDocument/2006/math">
                    <m:r>
                      <a:rPr lang="en-IN" sz="2800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∅}</m:t>
                    </m:r>
                  </m:oMath>
                </a14:m>
                <a:endParaRPr lang="en-IN" sz="2800" b="1" dirty="0">
                  <a:solidFill>
                    <a:srgbClr val="FF0000"/>
                  </a:solidFill>
                  <a:ea typeface="Cambria Math"/>
                </a:endParaRPr>
              </a:p>
              <a:p>
                <a:pPr marL="1257300" lvl="2" indent="-342900">
                  <a:buFont typeface="+mj-lt"/>
                  <a:buAutoNum type="arabicPeriod"/>
                </a:pPr>
                <a:r>
                  <a:rPr lang="en-IN" sz="2800" b="1" dirty="0">
                    <a:solidFill>
                      <a:srgbClr val="FF0000"/>
                    </a:solidFill>
                  </a:rPr>
                  <a:t>Select the next best feature x</a:t>
                </a:r>
                <a:r>
                  <a:rPr lang="en-IN" sz="2800" b="1" baseline="30000" dirty="0">
                    <a:solidFill>
                      <a:srgbClr val="FF0000"/>
                    </a:solidFill>
                  </a:rPr>
                  <a:t>+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=</a:t>
                </a:r>
                <a:r>
                  <a:rPr lang="en-IN" sz="2800" b="1" dirty="0" err="1">
                    <a:solidFill>
                      <a:srgbClr val="FF0000"/>
                    </a:solidFill>
                  </a:rPr>
                  <a:t>argmaxJ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(</a:t>
                </a:r>
                <a:r>
                  <a:rPr lang="en-IN" sz="2800" b="1" dirty="0" err="1">
                    <a:solidFill>
                      <a:srgbClr val="FF0000"/>
                    </a:solidFill>
                  </a:rPr>
                  <a:t>Y</a:t>
                </a:r>
                <a:r>
                  <a:rPr lang="en-IN" sz="2800" b="1" baseline="-25000" dirty="0" err="1">
                    <a:solidFill>
                      <a:srgbClr val="FF0000"/>
                    </a:solidFill>
                  </a:rPr>
                  <a:t>k</a:t>
                </a:r>
                <a:r>
                  <a:rPr lang="en-IN" sz="2800" b="1" dirty="0" err="1">
                    <a:solidFill>
                      <a:srgbClr val="FF0000"/>
                    </a:solidFill>
                  </a:rPr>
                  <a:t>+x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)</a:t>
                </a:r>
              </a:p>
              <a:p>
                <a:pPr marL="1257300" lvl="2" indent="-342900">
                  <a:buFont typeface="+mj-lt"/>
                  <a:buAutoNum type="arabicPeriod"/>
                </a:pPr>
                <a:r>
                  <a:rPr lang="en-IN" sz="2800" b="1" dirty="0">
                    <a:solidFill>
                      <a:srgbClr val="FF0000"/>
                    </a:solidFill>
                  </a:rPr>
                  <a:t>Update Y</a:t>
                </a:r>
                <a:r>
                  <a:rPr lang="en-IN" sz="2800" b="1" baseline="-25000" dirty="0">
                    <a:solidFill>
                      <a:srgbClr val="FF0000"/>
                    </a:solidFill>
                  </a:rPr>
                  <a:t>k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+1=</a:t>
                </a:r>
                <a:r>
                  <a:rPr lang="en-IN" sz="2800" b="1" dirty="0" err="1">
                    <a:solidFill>
                      <a:srgbClr val="FF0000"/>
                    </a:solidFill>
                  </a:rPr>
                  <a:t>Y</a:t>
                </a:r>
                <a:r>
                  <a:rPr lang="en-IN" sz="2800" b="1" baseline="-25000" dirty="0" err="1">
                    <a:solidFill>
                      <a:srgbClr val="FF0000"/>
                    </a:solidFill>
                  </a:rPr>
                  <a:t>k</a:t>
                </a:r>
                <a:r>
                  <a:rPr lang="en-IN" sz="2800" b="1" dirty="0" err="1">
                    <a:solidFill>
                      <a:srgbClr val="FF0000"/>
                    </a:solidFill>
                  </a:rPr>
                  <a:t>+x</a:t>
                </a:r>
                <a:r>
                  <a:rPr lang="en-IN" sz="2800" b="1" baseline="30000" dirty="0">
                    <a:solidFill>
                      <a:srgbClr val="FF0000"/>
                    </a:solidFill>
                  </a:rPr>
                  <a:t>+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; k=k+1</a:t>
                </a:r>
              </a:p>
              <a:p>
                <a:pPr marL="1257300" lvl="2" indent="-342900">
                  <a:buFont typeface="+mj-lt"/>
                  <a:buAutoNum type="arabicPeriod"/>
                </a:pPr>
                <a:r>
                  <a:rPr lang="en-IN" sz="2800" b="1" dirty="0">
                    <a:solidFill>
                      <a:srgbClr val="FF0000"/>
                    </a:solidFill>
                  </a:rPr>
                  <a:t>Go to 2</a:t>
                </a:r>
              </a:p>
            </p:txBody>
          </p:sp>
        </mc:Choice>
        <mc:Fallback xmlns="">
          <p:sp>
            <p:nvSpPr>
              <p:cNvPr id="15" name="Content Placeholder 1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  <a:blipFill rotWithShape="1">
                <a:blip r:embed="rId5"/>
                <a:stretch>
                  <a:fillRect l="-1754" t="-183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467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9805415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Sequential Forward Selection (SFS) </a:t>
            </a:r>
            <a:r>
              <a:rPr lang="en-IN" sz="4000" dirty="0" err="1">
                <a:solidFill>
                  <a:srgbClr val="C00000"/>
                </a:solidFill>
              </a:rPr>
              <a:t>Algo</a:t>
            </a:r>
            <a:r>
              <a:rPr lang="en-IN" sz="4000" dirty="0">
                <a:solidFill>
                  <a:srgbClr val="C00000"/>
                </a:solidFill>
              </a:rPr>
              <a:t>.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036496" cy="4320480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SFS performs best when the optimal subset is small.</a:t>
            </a:r>
          </a:p>
          <a:p>
            <a:r>
              <a:rPr lang="en-IN" b="1" dirty="0">
                <a:solidFill>
                  <a:srgbClr val="FF0000"/>
                </a:solidFill>
              </a:rPr>
              <a:t>The search space is drawn like an ellipse to emphasize the fact  that there are fewer states towards the full or empty sets.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201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16944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Example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-36512" y="1628800"/>
            <a:ext cx="9289032" cy="4320480"/>
          </a:xfrm>
        </p:spPr>
        <p:txBody>
          <a:bodyPr>
            <a:no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Run SFS to completion for the following objective function:</a:t>
            </a:r>
          </a:p>
          <a:p>
            <a:pPr marL="0" indent="0">
              <a:buNone/>
            </a:pPr>
            <a:r>
              <a:rPr lang="en-IN" sz="2800" b="1" dirty="0">
                <a:solidFill>
                  <a:srgbClr val="FF0000"/>
                </a:solidFill>
              </a:rPr>
              <a:t>J(X)=-2x</a:t>
            </a:r>
            <a:r>
              <a:rPr lang="en-IN" sz="2800" b="1" baseline="-25000" dirty="0">
                <a:solidFill>
                  <a:srgbClr val="FF0000"/>
                </a:solidFill>
              </a:rPr>
              <a:t>1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2</a:t>
            </a:r>
            <a:r>
              <a:rPr lang="en-IN" sz="2800" b="1" dirty="0">
                <a:solidFill>
                  <a:srgbClr val="FF0000"/>
                </a:solidFill>
              </a:rPr>
              <a:t>+3x</a:t>
            </a:r>
            <a:r>
              <a:rPr lang="en-IN" sz="2800" b="1" baseline="-25000" dirty="0">
                <a:solidFill>
                  <a:srgbClr val="FF0000"/>
                </a:solidFill>
              </a:rPr>
              <a:t>1</a:t>
            </a:r>
            <a:r>
              <a:rPr lang="en-IN" sz="2800" b="1" dirty="0">
                <a:solidFill>
                  <a:srgbClr val="FF0000"/>
                </a:solidFill>
              </a:rPr>
              <a:t>+5x</a:t>
            </a:r>
            <a:r>
              <a:rPr lang="en-IN" sz="2800" b="1" baseline="-25000" dirty="0">
                <a:solidFill>
                  <a:srgbClr val="FF0000"/>
                </a:solidFill>
              </a:rPr>
              <a:t>2</a:t>
            </a:r>
            <a:r>
              <a:rPr lang="en-IN" sz="2800" b="1" dirty="0">
                <a:solidFill>
                  <a:srgbClr val="FF0000"/>
                </a:solidFill>
              </a:rPr>
              <a:t>-2x</a:t>
            </a:r>
            <a:r>
              <a:rPr lang="en-IN" sz="2800" b="1" baseline="-25000" dirty="0">
                <a:solidFill>
                  <a:srgbClr val="FF0000"/>
                </a:solidFill>
              </a:rPr>
              <a:t>1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2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3</a:t>
            </a:r>
            <a:r>
              <a:rPr lang="en-IN" sz="2800" b="1" dirty="0">
                <a:solidFill>
                  <a:srgbClr val="FF0000"/>
                </a:solidFill>
              </a:rPr>
              <a:t>+7x</a:t>
            </a:r>
            <a:r>
              <a:rPr lang="en-IN" sz="2800" b="1" baseline="-25000" dirty="0">
                <a:solidFill>
                  <a:srgbClr val="FF0000"/>
                </a:solidFill>
              </a:rPr>
              <a:t>3</a:t>
            </a:r>
            <a:r>
              <a:rPr lang="en-IN" sz="2800" b="1" dirty="0">
                <a:solidFill>
                  <a:srgbClr val="FF0000"/>
                </a:solidFill>
              </a:rPr>
              <a:t>+4x</a:t>
            </a:r>
            <a:r>
              <a:rPr lang="en-IN" sz="2800" b="1" baseline="-25000" dirty="0">
                <a:solidFill>
                  <a:srgbClr val="FF0000"/>
                </a:solidFill>
              </a:rPr>
              <a:t>4</a:t>
            </a:r>
            <a:r>
              <a:rPr lang="en-IN" sz="2800" b="1" dirty="0">
                <a:solidFill>
                  <a:srgbClr val="FF0000"/>
                </a:solidFill>
              </a:rPr>
              <a:t>+-2x</a:t>
            </a:r>
            <a:r>
              <a:rPr lang="en-IN" sz="2800" b="1" baseline="-25000" dirty="0">
                <a:solidFill>
                  <a:srgbClr val="FF0000"/>
                </a:solidFill>
              </a:rPr>
              <a:t>1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2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3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4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FF0000"/>
                </a:solidFill>
              </a:rPr>
              <a:t>Where 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 are indicator variables, which indicate whether the </a:t>
            </a:r>
            <a:r>
              <a:rPr lang="en-IN" sz="2400" b="1" dirty="0" err="1">
                <a:solidFill>
                  <a:srgbClr val="FF0000"/>
                </a:solidFill>
              </a:rPr>
              <a:t>k</a:t>
            </a:r>
            <a:r>
              <a:rPr lang="en-IN" sz="2400" b="1" baseline="30000" dirty="0" err="1">
                <a:solidFill>
                  <a:srgbClr val="FF0000"/>
                </a:solidFill>
              </a:rPr>
              <a:t>th</a:t>
            </a:r>
            <a:r>
              <a:rPr lang="en-IN" sz="2400" b="1" dirty="0">
                <a:solidFill>
                  <a:srgbClr val="FF0000"/>
                </a:solidFill>
              </a:rPr>
              <a:t> feature has been selected (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=1) or not (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=0)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FF0000"/>
                </a:solidFill>
              </a:rPr>
              <a:t>	J(x1)=3		J(x2)=5		J(x3)=7		J(x4)=4</a:t>
            </a:r>
          </a:p>
          <a:p>
            <a:pPr marL="0" indent="0">
              <a:buNone/>
            </a:pPr>
            <a:r>
              <a:rPr lang="en-IN" sz="2400" b="1" dirty="0"/>
              <a:t>x3 is maximum:</a:t>
            </a:r>
            <a:r>
              <a:rPr lang="en-IN" sz="2400" b="1" dirty="0">
                <a:solidFill>
                  <a:srgbClr val="FF0000"/>
                </a:solidFill>
              </a:rPr>
              <a:t>	J(x3x1)=10	J(x3x2)=12	J(x3x4)=11</a:t>
            </a:r>
          </a:p>
          <a:p>
            <a:pPr marL="0" indent="0">
              <a:buNone/>
            </a:pPr>
            <a:r>
              <a:rPr lang="en-IN" sz="2400" b="1" dirty="0"/>
              <a:t>x3x2 is maximum:</a:t>
            </a:r>
            <a:r>
              <a:rPr lang="en-IN" sz="2400" b="1" dirty="0">
                <a:solidFill>
                  <a:srgbClr val="FF0000"/>
                </a:solidFill>
              </a:rPr>
              <a:t>	j(x3x2x1)=11		j(x3x2x4)=16</a:t>
            </a:r>
          </a:p>
          <a:p>
            <a:pPr marL="0" indent="0">
              <a:buNone/>
            </a:pPr>
            <a:r>
              <a:rPr lang="en-IN" sz="2400" b="1" dirty="0"/>
              <a:t>x3x2x4 is maximum:</a:t>
            </a:r>
            <a:r>
              <a:rPr lang="en-IN" sz="2400" b="1" dirty="0">
                <a:solidFill>
                  <a:srgbClr val="FF0000"/>
                </a:solidFill>
              </a:rPr>
              <a:t>	j(x3x2x4x1)=13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3547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5555316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Sequential Backward Selection (SBS) </a:t>
            </a:r>
            <a:r>
              <a:rPr lang="en-IN" sz="4000" dirty="0" err="1">
                <a:solidFill>
                  <a:srgbClr val="C00000"/>
                </a:solidFill>
              </a:rPr>
              <a:t>Algo</a:t>
            </a:r>
            <a:r>
              <a:rPr lang="en-IN" sz="4000" dirty="0">
                <a:solidFill>
                  <a:srgbClr val="C00000"/>
                </a:solidFill>
              </a:rPr>
              <a:t>.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036496" cy="4320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b="1" dirty="0">
                <a:solidFill>
                  <a:srgbClr val="FF0000"/>
                </a:solidFill>
              </a:rPr>
              <a:t>Aims to reduce the dimensionality of the initial feature subspace.</a:t>
            </a:r>
          </a:p>
          <a:p>
            <a:pPr lvl="1"/>
            <a:r>
              <a:rPr lang="en-IN" sz="2400" b="1" dirty="0">
                <a:solidFill>
                  <a:srgbClr val="FF0000"/>
                </a:solidFill>
              </a:rPr>
              <a:t>Initialize the algorithm with k=d where d is the dimensionality of the full feature space 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d</a:t>
            </a:r>
            <a:r>
              <a:rPr lang="en-IN" sz="2400" b="1" dirty="0">
                <a:solidFill>
                  <a:srgbClr val="FF0000"/>
                </a:solidFill>
              </a:rPr>
              <a:t>.</a:t>
            </a:r>
          </a:p>
          <a:p>
            <a:pPr lvl="1"/>
            <a:r>
              <a:rPr lang="en-IN" sz="2400" b="1" dirty="0">
                <a:solidFill>
                  <a:srgbClr val="FF0000"/>
                </a:solidFill>
              </a:rPr>
              <a:t>Determine the feature x</a:t>
            </a:r>
            <a:r>
              <a:rPr lang="en-IN" sz="2400" b="1" baseline="30000" dirty="0">
                <a:solidFill>
                  <a:srgbClr val="FF0000"/>
                </a:solidFill>
              </a:rPr>
              <a:t>- </a:t>
            </a:r>
            <a:r>
              <a:rPr lang="en-IN" sz="2400" b="1" dirty="0">
                <a:solidFill>
                  <a:srgbClr val="FF0000"/>
                </a:solidFill>
              </a:rPr>
              <a:t>that maximizes the criterion x</a:t>
            </a:r>
            <a:r>
              <a:rPr lang="en-IN" sz="2400" b="1" baseline="30000" dirty="0">
                <a:solidFill>
                  <a:srgbClr val="FF0000"/>
                </a:solidFill>
              </a:rPr>
              <a:t>-</a:t>
            </a:r>
            <a:r>
              <a:rPr lang="en-IN" sz="2400" b="1" dirty="0">
                <a:solidFill>
                  <a:srgbClr val="FF0000"/>
                </a:solidFill>
              </a:rPr>
              <a:t>=</a:t>
            </a:r>
            <a:r>
              <a:rPr lang="en-IN" sz="2400" b="1" dirty="0" err="1">
                <a:solidFill>
                  <a:srgbClr val="FF0000"/>
                </a:solidFill>
              </a:rPr>
              <a:t>argmaxJ</a:t>
            </a:r>
            <a:r>
              <a:rPr lang="en-IN" sz="2400" b="1" dirty="0">
                <a:solidFill>
                  <a:srgbClr val="FF0000"/>
                </a:solidFill>
              </a:rPr>
              <a:t>(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-x) where x</a:t>
            </a:r>
            <a:r>
              <a:rPr lang="el-GR" sz="2400" b="1" dirty="0">
                <a:solidFill>
                  <a:srgbClr val="FF0000"/>
                </a:solidFill>
              </a:rPr>
              <a:t>ϵ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.</a:t>
            </a:r>
          </a:p>
          <a:p>
            <a:pPr lvl="1"/>
            <a:r>
              <a:rPr lang="en-IN" sz="2400" b="1" dirty="0">
                <a:solidFill>
                  <a:srgbClr val="FF0000"/>
                </a:solidFill>
              </a:rPr>
              <a:t>Remove the feature x</a:t>
            </a:r>
            <a:r>
              <a:rPr lang="en-IN" sz="2400" b="1" baseline="30000" dirty="0">
                <a:solidFill>
                  <a:srgbClr val="FF0000"/>
                </a:solidFill>
              </a:rPr>
              <a:t>-</a:t>
            </a:r>
            <a:r>
              <a:rPr lang="en-IN" sz="2400" b="1" dirty="0">
                <a:solidFill>
                  <a:srgbClr val="FF0000"/>
                </a:solidFill>
              </a:rPr>
              <a:t> from the feature set: X</a:t>
            </a:r>
            <a:r>
              <a:rPr lang="en-IN" sz="2400" b="1" baseline="-25000" dirty="0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-1=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-x</a:t>
            </a:r>
            <a:r>
              <a:rPr lang="en-IN" sz="2400" b="1" baseline="30000" dirty="0">
                <a:solidFill>
                  <a:srgbClr val="FF0000"/>
                </a:solidFill>
              </a:rPr>
              <a:t>-</a:t>
            </a:r>
            <a:r>
              <a:rPr lang="en-IN" sz="2400" b="1" dirty="0">
                <a:solidFill>
                  <a:srgbClr val="FF0000"/>
                </a:solidFill>
              </a:rPr>
              <a:t>, k=k-1.</a:t>
            </a:r>
          </a:p>
          <a:p>
            <a:pPr lvl="1"/>
            <a:r>
              <a:rPr lang="en-IN" sz="2400" b="1" dirty="0">
                <a:solidFill>
                  <a:srgbClr val="FF0000"/>
                </a:solidFill>
              </a:rPr>
              <a:t>Terminate if k equals the number of desired features, if not, go to step 2.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4579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0353721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Sequential Backward Selection (SBS)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036496" cy="432048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SBS works best when the optimal </a:t>
            </a:r>
            <a:r>
              <a:rPr lang="en-IN" b="1" dirty="0"/>
              <a:t>feature subset is large</a:t>
            </a:r>
            <a:r>
              <a:rPr lang="en-IN" b="1" dirty="0">
                <a:solidFill>
                  <a:srgbClr val="FF0000"/>
                </a:solidFill>
              </a:rPr>
              <a:t>, since SBS spends most of its time visiting large subsets.</a:t>
            </a:r>
          </a:p>
          <a:p>
            <a:r>
              <a:rPr lang="en-IN" b="1" dirty="0">
                <a:solidFill>
                  <a:srgbClr val="FF0000"/>
                </a:solidFill>
              </a:rPr>
              <a:t>The main limitation of SBS is its </a:t>
            </a:r>
            <a:r>
              <a:rPr lang="en-IN" b="1" dirty="0"/>
              <a:t>inability to re-evaluate</a:t>
            </a:r>
            <a:r>
              <a:rPr lang="en-IN" b="1" dirty="0">
                <a:solidFill>
                  <a:srgbClr val="FF0000"/>
                </a:solidFill>
              </a:rPr>
              <a:t> the usefulness of a feature after it has been discarded.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3702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7888707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Bidirectional Search (BDS)	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145016" cy="4320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>
                <a:solidFill>
                  <a:srgbClr val="FF0000"/>
                </a:solidFill>
              </a:rPr>
              <a:t>BDS is a parallel implementation of SFS and SBS.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SFS is performed from the empty set.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SBS is performed from the full set.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To guarantee that SFS and SBS converge to the same solution.</a:t>
            </a:r>
          </a:p>
          <a:p>
            <a:pPr lvl="2"/>
            <a:r>
              <a:rPr lang="en-IN" b="1" dirty="0">
                <a:solidFill>
                  <a:srgbClr val="FF0000"/>
                </a:solidFill>
              </a:rPr>
              <a:t>Features already selected by SFS are not removed by SBS.</a:t>
            </a:r>
          </a:p>
          <a:p>
            <a:pPr lvl="2"/>
            <a:r>
              <a:rPr lang="en-IN" b="1" dirty="0">
                <a:solidFill>
                  <a:srgbClr val="FF0000"/>
                </a:solidFill>
              </a:rPr>
              <a:t>Features already removed by SBS are not selected by SFS. </a:t>
            </a:r>
          </a:p>
          <a:p>
            <a:pPr lvl="2"/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6368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475755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Bidirectional Search (BDS)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IN" sz="2400" b="1" dirty="0">
                    <a:solidFill>
                      <a:srgbClr val="FF0000"/>
                    </a:solidFill>
                  </a:rPr>
                  <a:t>Start SFS with YF={</a:t>
                </a:r>
                <a14:m>
                  <m:oMath xmlns:m="http://schemas.openxmlformats.org/officeDocument/2006/math">
                    <m:r>
                      <a:rPr lang="en-IN" sz="2400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∅}</m:t>
                    </m:r>
                  </m:oMath>
                </a14:m>
                <a:endParaRPr lang="en-IN" sz="2400" b="1" dirty="0">
                  <a:solidFill>
                    <a:srgbClr val="FF0000"/>
                  </a:solidFill>
                  <a:ea typeface="Cambria Math"/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IN" sz="2400" b="1" dirty="0">
                    <a:solidFill>
                      <a:srgbClr val="FF0000"/>
                    </a:solidFill>
                  </a:rPr>
                  <a:t>Start SBS with YB=X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IN" sz="2400" b="1" dirty="0">
                    <a:solidFill>
                      <a:srgbClr val="FF0000"/>
                    </a:solidFill>
                  </a:rPr>
                  <a:t>Select the best feature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IN" sz="2400" b="1" dirty="0">
                  <a:solidFill>
                    <a:srgbClr val="FF0000"/>
                  </a:solidFill>
                </a:endParaRPr>
              </a:p>
              <a:p>
                <a:pPr marL="514350" indent="-514350">
                  <a:buFont typeface="+mj-lt"/>
                  <a:buAutoNum type="arabicPeriod"/>
                </a:pPr>
                <a:endParaRPr lang="en-IN" sz="2400" b="1" dirty="0">
                  <a:solidFill>
                    <a:srgbClr val="FF0000"/>
                  </a:solidFill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IN" sz="2400" b="1" dirty="0">
                    <a:solidFill>
                      <a:srgbClr val="FF0000"/>
                    </a:solidFill>
                  </a:rPr>
                  <a:t>Remove the worst feature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IN" sz="2400" b="1" dirty="0">
                  <a:solidFill>
                    <a:srgbClr val="FF0000"/>
                  </a:solidFill>
                </a:endParaRPr>
              </a:p>
              <a:p>
                <a:pPr marL="514350" indent="-514350">
                  <a:buFont typeface="+mj-lt"/>
                  <a:buAutoNum type="arabicPeriod"/>
                </a:pPr>
                <a:endParaRPr lang="en-IN" sz="2400" b="1" dirty="0">
                  <a:solidFill>
                    <a:srgbClr val="FF0000"/>
                  </a:solidFill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IN" sz="2400" b="1" dirty="0">
                    <a:solidFill>
                      <a:srgbClr val="FF0000"/>
                    </a:solidFill>
                  </a:rPr>
                  <a:t>Go to step 2</a:t>
                </a:r>
              </a:p>
              <a:p>
                <a:pPr marL="400050" lvl="1" indent="0">
                  <a:buNone/>
                </a:pPr>
                <a:endParaRPr lang="en-IN" sz="24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5"/>
                <a:stretch>
                  <a:fillRect l="-1111" t="-121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0658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0982" y="2852936"/>
            <a:ext cx="2428116" cy="1026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0659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3924" y="4239183"/>
            <a:ext cx="2635174" cy="1008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5786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172134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Feature Scaling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Used for standardization of independent variables of data features.</a:t>
            </a:r>
          </a:p>
          <a:p>
            <a:r>
              <a:rPr lang="en-IN" b="1" dirty="0">
                <a:solidFill>
                  <a:srgbClr val="FF0000"/>
                </a:solidFill>
              </a:rPr>
              <a:t>Dataset contains features varying in magnitude, units and range. For example: </a:t>
            </a:r>
          </a:p>
          <a:p>
            <a:pPr lvl="1"/>
            <a:r>
              <a:rPr lang="en-IN" b="1" dirty="0" err="1">
                <a:solidFill>
                  <a:srgbClr val="FF0000"/>
                </a:solidFill>
              </a:rPr>
              <a:t>Gold_weight</a:t>
            </a:r>
            <a:r>
              <a:rPr lang="en-IN" b="1" dirty="0">
                <a:solidFill>
                  <a:srgbClr val="FF0000"/>
                </a:solidFill>
              </a:rPr>
              <a:t> measured in </a:t>
            </a:r>
            <a:r>
              <a:rPr lang="en-IN" b="1" dirty="0" err="1">
                <a:solidFill>
                  <a:srgbClr val="FF0000"/>
                </a:solidFill>
              </a:rPr>
              <a:t>gms</a:t>
            </a:r>
            <a:r>
              <a:rPr lang="en-IN" b="1" dirty="0">
                <a:solidFill>
                  <a:srgbClr val="FF0000"/>
                </a:solidFill>
              </a:rPr>
              <a:t>.</a:t>
            </a:r>
          </a:p>
          <a:p>
            <a:pPr lvl="1"/>
            <a:r>
              <a:rPr lang="en-IN" b="1" dirty="0" err="1">
                <a:solidFill>
                  <a:srgbClr val="FF0000"/>
                </a:solidFill>
              </a:rPr>
              <a:t>Iron_weight</a:t>
            </a:r>
            <a:r>
              <a:rPr lang="en-IN" b="1" dirty="0">
                <a:solidFill>
                  <a:srgbClr val="FF0000"/>
                </a:solidFill>
              </a:rPr>
              <a:t> measured in Kg.</a:t>
            </a:r>
          </a:p>
          <a:p>
            <a:r>
              <a:rPr lang="en-IN" b="1" dirty="0">
                <a:solidFill>
                  <a:srgbClr val="FF0000"/>
                </a:solidFill>
              </a:rPr>
              <a:t>Euclidian distance is not the best method to scale the features.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0328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989031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Selecting Features Using Random Forests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145016" cy="4320480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IN" b="1" dirty="0">
                <a:solidFill>
                  <a:srgbClr val="FF0000"/>
                </a:solidFill>
              </a:rPr>
              <a:t>There are two different methods for feature selection are:</a:t>
            </a:r>
          </a:p>
          <a:p>
            <a:pPr marL="971550" lvl="1" indent="-457200"/>
            <a:r>
              <a:rPr lang="en-IN" b="1" dirty="0">
                <a:solidFill>
                  <a:srgbClr val="FF0000"/>
                </a:solidFill>
              </a:rPr>
              <a:t>Mean decrease impurity</a:t>
            </a:r>
          </a:p>
          <a:p>
            <a:pPr marL="971550" lvl="1" indent="-457200"/>
            <a:r>
              <a:rPr lang="en-IN" b="1" dirty="0">
                <a:solidFill>
                  <a:srgbClr val="FF0000"/>
                </a:solidFill>
              </a:rPr>
              <a:t>Mean decrease accuracy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369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989031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Mean Decrease Impurity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145016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Impurity: measure based on which optimal condition is chosen.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During training, it is computed how each feature decreases the weighted impurity in a tree.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For a forest, the impurity decrease from each feature can be averaged and the features are ranked according to this measure.</a:t>
            </a:r>
          </a:p>
          <a:p>
            <a:endParaRPr lang="en-IN" sz="2800" b="1" dirty="0">
              <a:solidFill>
                <a:srgbClr val="FF0000"/>
              </a:solidFill>
            </a:endParaRP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369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412591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Mean Decrease Impurity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145016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Feature selection based on impurity reduction is biased towards preferring variables with more categories.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When the dataset has two or more correlated features, any of these correlated features can be used as the predictor.</a:t>
            </a:r>
          </a:p>
          <a:p>
            <a:pPr marL="0" indent="0">
              <a:buNone/>
            </a:pPr>
            <a:endParaRPr lang="en-IN" sz="2800" b="1" dirty="0">
              <a:solidFill>
                <a:srgbClr val="FF0000"/>
              </a:solidFill>
            </a:endParaRP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8870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1307264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Mean Decrease Accuracy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145016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Measure the impact of each feature on accuracy of the model.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Permute the values of each feature and measure how much the permutation decreases the accuracy of the model.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Unimportant variables permutation have little or no effect on model accuracy.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Important variables permutation significantly decrease the accuracy.</a:t>
            </a:r>
          </a:p>
          <a:p>
            <a:pPr marL="0" indent="0">
              <a:buNone/>
            </a:pPr>
            <a:endParaRPr lang="en-IN" sz="2800" b="1" dirty="0">
              <a:solidFill>
                <a:srgbClr val="FF0000"/>
              </a:solidFill>
            </a:endParaRP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111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72" name="Picture 7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13" y="198120"/>
            <a:ext cx="7620000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961721" y="510540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BCD7C30-1B6E-475E-BBFE-37A8D854124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5339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2737236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Techniques of Feature Scaling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Standardisation</a:t>
            </a:r>
          </a:p>
          <a:p>
            <a:r>
              <a:rPr lang="en-IN" b="1" dirty="0">
                <a:solidFill>
                  <a:srgbClr val="FF0000"/>
                </a:solidFill>
              </a:rPr>
              <a:t>Normalization</a:t>
            </a: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956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121259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Standardisation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14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700809"/>
                <a:ext cx="8229600" cy="136815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</m:e>
                        <m:sup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′</m:t>
                          </m:r>
                        </m:sup>
                      </m:sSup>
                      <m:r>
                        <a:rPr lang="en-IN" sz="44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−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𝒎𝒆𝒂𝒏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(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)</m:t>
                          </m:r>
                        </m:num>
                        <m:den/>
                      </m:f>
                    </m:oMath>
                  </m:oMathPara>
                </a14:m>
                <a:endParaRPr lang="en-IN" sz="4400" b="1" dirty="0">
                  <a:solidFill>
                    <a:srgbClr val="FF0000"/>
                  </a:solidFill>
                </a:endParaRPr>
              </a:p>
              <a:p>
                <a:endParaRPr lang="en-IN" sz="44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Content Placeholder 1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700809"/>
                <a:ext cx="8229600" cy="1368151"/>
              </a:xfr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65561" y="3645024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This redistributes  the features with their mean =0 and standard deviation =1.</a:t>
            </a:r>
          </a:p>
          <a:p>
            <a:pPr marL="457200" indent="-457200">
              <a:buFont typeface="Arial" pitchFamily="34" charset="0"/>
              <a:buChar char="•"/>
            </a:pPr>
            <a:endParaRPr lang="en-IN" sz="32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788024" y="2371527"/>
                <a:ext cx="668773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4400" b="1" i="1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𝝈</m:t>
                      </m:r>
                    </m:oMath>
                  </m:oMathPara>
                </a14:m>
                <a:endParaRPr lang="en-IN" sz="4400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8024" y="2371527"/>
                <a:ext cx="668773" cy="769441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5026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62575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Normalisation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14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700809"/>
                <a:ext cx="8229600" cy="1368151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</m:e>
                        <m:sup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′</m:t>
                          </m:r>
                        </m:sup>
                      </m:sSup>
                      <m:r>
                        <a:rPr lang="en-IN" sz="44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−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𝒎𝒊𝒏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(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)</m:t>
                          </m:r>
                        </m:num>
                        <m:den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𝒎𝒂𝒙</m:t>
                          </m:r>
                          <m:d>
                            <m:dPr>
                              <m:ctrlPr>
                                <a:rPr lang="en-IN" sz="44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sz="4400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𝒙</m:t>
                              </m:r>
                            </m:e>
                          </m:d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−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𝒎𝒊𝒏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(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IN" sz="4400" b="1" dirty="0">
                  <a:solidFill>
                    <a:srgbClr val="FF0000"/>
                  </a:solidFill>
                </a:endParaRPr>
              </a:p>
              <a:p>
                <a:endParaRPr lang="en-IN" sz="44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Content Placeholder 1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700809"/>
                <a:ext cx="8229600" cy="1368151"/>
              </a:xfr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806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576466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Exercise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395536" y="1628800"/>
            <a:ext cx="8568952" cy="4320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b="1" dirty="0">
                <a:solidFill>
                  <a:srgbClr val="FF0000"/>
                </a:solidFill>
              </a:rPr>
              <a:t>Consider the following dataset: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X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0.0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1.0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2.0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3.0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4.0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5.0</a:t>
            </a:r>
          </a:p>
          <a:p>
            <a:pPr marL="0" indent="0">
              <a:buNone/>
            </a:pPr>
            <a:r>
              <a:rPr lang="en-IN" b="1" dirty="0">
                <a:solidFill>
                  <a:srgbClr val="FF0000"/>
                </a:solidFill>
              </a:rPr>
              <a:t>Perform standardisation and normalisation on dataset.</a:t>
            </a: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915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5062170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Solution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395536" y="1628800"/>
            <a:ext cx="8568952" cy="4320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b="1" dirty="0">
                <a:solidFill>
                  <a:srgbClr val="FF0000"/>
                </a:solidFill>
              </a:rPr>
              <a:t>Consider the following dataset: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X		Normalized		Standardized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0.0			0.0			-1.336306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1.0			0.2			-0.801784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2.0			0.4			-0.267261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3.0			0.6			 0.267261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4.0			0.8			  0.801784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5.0			1.0			  1.336306</a:t>
            </a: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031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5339146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Over-fitting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395536" y="1628800"/>
            <a:ext cx="8568952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Model performs much better on a training dataset than on the test dataset.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Model fits the parameter too closely to a particular observation in the training dataset.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Not generalize the real data.</a:t>
            </a: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699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1181745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Reduce Generalization Errors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395536" y="1628800"/>
            <a:ext cx="8568952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Collect more training data.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Introduce a penalty for complexity via regularization.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Choose a simpler model with fewer parameters.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Reduce the dimensionality of the data.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2479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3313</TotalTime>
  <Words>1182</Words>
  <Application>Microsoft Office PowerPoint</Application>
  <PresentationFormat>On-screen Show (4:3)</PresentationFormat>
  <Paragraphs>142</Paragraphs>
  <Slides>24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Arial Rounded MT Bold</vt:lpstr>
      <vt:lpstr>Broadway</vt:lpstr>
      <vt:lpstr>Calibri</vt:lpstr>
      <vt:lpstr>Cambria Math</vt:lpstr>
      <vt:lpstr>Office Theme</vt:lpstr>
      <vt:lpstr>INT247 Machine Learning Foundations</vt:lpstr>
      <vt:lpstr>Feature Scaling</vt:lpstr>
      <vt:lpstr>Techniques of Feature Scaling</vt:lpstr>
      <vt:lpstr>Standardisation</vt:lpstr>
      <vt:lpstr>Normalisation</vt:lpstr>
      <vt:lpstr>Exercise</vt:lpstr>
      <vt:lpstr>Solution</vt:lpstr>
      <vt:lpstr>Over-fitting</vt:lpstr>
      <vt:lpstr>Reduce Generalization Errors</vt:lpstr>
      <vt:lpstr>Sparse Solution With L1 Regularization</vt:lpstr>
      <vt:lpstr>Sparse Solution With L2 Regularization</vt:lpstr>
      <vt:lpstr>Sequential Feature Selection Algorithms</vt:lpstr>
      <vt:lpstr>Sequential Forward Selection (SFS) Algo.</vt:lpstr>
      <vt:lpstr>Sequential Forward Selection (SFS) Algo.</vt:lpstr>
      <vt:lpstr>Example</vt:lpstr>
      <vt:lpstr>Sequential Backward Selection (SBS) Algo.</vt:lpstr>
      <vt:lpstr>Sequential Backward Selection (SBS)</vt:lpstr>
      <vt:lpstr>Bidirectional Search (BDS) </vt:lpstr>
      <vt:lpstr>Bidirectional Search (BDS) </vt:lpstr>
      <vt:lpstr>Selecting Features Using Random Forests</vt:lpstr>
      <vt:lpstr>Mean Decrease Impurity</vt:lpstr>
      <vt:lpstr>Mean Decrease Impurity</vt:lpstr>
      <vt:lpstr>Mean Decrease Accuracy</vt:lpstr>
      <vt:lpstr>PowerPoint Presentation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INT247 Machine Learning Foundations</dc:title>
  <dc:creator>Windows User</dc:creator>
  <cp:lastModifiedBy>SHREY GARG</cp:lastModifiedBy>
  <cp:revision>73</cp:revision>
  <dcterms:created xsi:type="dcterms:W3CDTF">2018-12-24T05:04:17Z</dcterms:created>
  <dcterms:modified xsi:type="dcterms:W3CDTF">2024-03-04T15:02:18Z</dcterms:modified>
</cp:coreProperties>
</file>

<file path=docProps/thumbnail.jpeg>
</file>